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74" r:id="rId2"/>
    <p:sldMasterId id="2147483661" r:id="rId3"/>
  </p:sldMasterIdLst>
  <p:notesMasterIdLst>
    <p:notesMasterId r:id="rId9"/>
  </p:notesMasterIdLst>
  <p:sldIdLst>
    <p:sldId id="267" r:id="rId4"/>
    <p:sldId id="268" r:id="rId5"/>
    <p:sldId id="271" r:id="rId6"/>
    <p:sldId id="269" r:id="rId7"/>
    <p:sldId id="272" r:id="rId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DDDDDD"/>
    <a:srgbClr val="CC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85978" autoAdjust="0"/>
  </p:normalViewPr>
  <p:slideViewPr>
    <p:cSldViewPr>
      <p:cViewPr varScale="1">
        <p:scale>
          <a:sx n="62" d="100"/>
          <a:sy n="62" d="100"/>
        </p:scale>
        <p:origin x="107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0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png>
</file>

<file path=ppt/media/image23.jpg>
</file>

<file path=ppt/media/image3.png>
</file>

<file path=ppt/media/image4.png>
</file>

<file path=ppt/media/image5.jpeg>
</file>

<file path=ppt/media/image6.tif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215590A-C939-49DF-9DE8-820A0EF32B30}" type="slidenum">
              <a:rPr lang="en-US" altLang="ja-JP"/>
              <a:pPr>
                <a:defRPr/>
              </a:pPr>
              <a:t>‹Nº›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67792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215590A-C939-49DF-9DE8-820A0EF32B30}" type="slidenum">
              <a:rPr lang="en-US" altLang="ja-JP" smtClean="0"/>
              <a:pPr>
                <a:defRPr/>
              </a:pPr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87472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Distribuidores sin participar:</a:t>
            </a:r>
          </a:p>
          <a:p>
            <a:r>
              <a:rPr lang="es-MX" dirty="0"/>
              <a:t>Dealer B</a:t>
            </a:r>
          </a:p>
          <a:p>
            <a:r>
              <a:rPr lang="es-MX" dirty="0"/>
              <a:t>Veracruz</a:t>
            </a:r>
          </a:p>
          <a:p>
            <a:r>
              <a:rPr lang="es-MX" dirty="0"/>
              <a:t>SYET</a:t>
            </a:r>
          </a:p>
          <a:p>
            <a:endParaRPr lang="es-MX" dirty="0"/>
          </a:p>
          <a:p>
            <a:r>
              <a:rPr lang="es-MX" dirty="0"/>
              <a:t>Dealer C</a:t>
            </a:r>
          </a:p>
          <a:p>
            <a:r>
              <a:rPr lang="es-MX" dirty="0"/>
              <a:t>Acapulco</a:t>
            </a:r>
          </a:p>
          <a:p>
            <a:r>
              <a:rPr lang="es-MX" dirty="0" err="1"/>
              <a:t>Marbe</a:t>
            </a:r>
            <a:r>
              <a:rPr lang="es-MX" dirty="0"/>
              <a:t> </a:t>
            </a:r>
          </a:p>
          <a:p>
            <a:r>
              <a:rPr lang="es-MX" dirty="0" err="1"/>
              <a:t>Peninsula</a:t>
            </a:r>
            <a:endParaRPr lang="es-MX" dirty="0"/>
          </a:p>
          <a:p>
            <a:r>
              <a:rPr lang="es-MX" dirty="0"/>
              <a:t>Pachuca </a:t>
            </a:r>
          </a:p>
          <a:p>
            <a:r>
              <a:rPr lang="es-MX" dirty="0"/>
              <a:t>Cruces</a:t>
            </a:r>
          </a:p>
          <a:p>
            <a:r>
              <a:rPr lang="es-MX" dirty="0" err="1"/>
              <a:t>Ravisa</a:t>
            </a:r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Movimiento de Modelos:</a:t>
            </a:r>
          </a:p>
          <a:p>
            <a:r>
              <a:rPr lang="es-MX" dirty="0"/>
              <a:t>516 HV: 19</a:t>
            </a:r>
          </a:p>
          <a:p>
            <a:r>
              <a:rPr lang="es-MX" dirty="0"/>
              <a:t>616 HV: 8</a:t>
            </a:r>
          </a:p>
          <a:p>
            <a:r>
              <a:rPr lang="es-MX" dirty="0"/>
              <a:t>716 HV: 31</a:t>
            </a:r>
          </a:p>
          <a:p>
            <a:r>
              <a:rPr lang="es-MX" dirty="0"/>
              <a:t>816 HV: 63</a:t>
            </a:r>
          </a:p>
          <a:p>
            <a:endParaRPr lang="es-MX" dirty="0"/>
          </a:p>
          <a:p>
            <a:r>
              <a:rPr lang="es-MX" dirty="0"/>
              <a:t>Tipo de Cuenta</a:t>
            </a:r>
          </a:p>
          <a:p>
            <a:r>
              <a:rPr lang="es-MX" dirty="0"/>
              <a:t>RT: 14</a:t>
            </a:r>
          </a:p>
          <a:p>
            <a:r>
              <a:rPr lang="es-MX" dirty="0"/>
              <a:t>DF: 64</a:t>
            </a:r>
          </a:p>
          <a:p>
            <a:r>
              <a:rPr lang="es-MX" dirty="0"/>
              <a:t>NF: 28</a:t>
            </a:r>
          </a:p>
          <a:p>
            <a:r>
              <a:rPr lang="es-MX" dirty="0"/>
              <a:t>DEMOS: 15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215590A-C939-49DF-9DE8-820A0EF32B30}" type="slidenum">
              <a:rPr lang="en-US" altLang="ja-JP" smtClean="0"/>
              <a:pPr>
                <a:defRPr/>
              </a:pPr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70947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Material de Trabajo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215590A-C939-49DF-9DE8-820A0EF32B30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67228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Enero</a:t>
            </a:r>
          </a:p>
          <a:p>
            <a:r>
              <a:rPr lang="es-MX" dirty="0"/>
              <a:t>Bajo pedido del </a:t>
            </a:r>
            <a:r>
              <a:rPr lang="es-MX" dirty="0" err="1"/>
              <a:t>Delaer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215590A-C939-49DF-9DE8-820A0EF32B30}" type="slidenum">
              <a:rPr lang="en-US" altLang="ja-JP" smtClean="0"/>
              <a:pPr>
                <a:defRPr/>
              </a:pPr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86552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Distribuidores sin participar:</a:t>
            </a:r>
          </a:p>
          <a:p>
            <a:r>
              <a:rPr lang="es-MX" dirty="0"/>
              <a:t>Dealer B</a:t>
            </a:r>
          </a:p>
          <a:p>
            <a:r>
              <a:rPr lang="es-MX" dirty="0"/>
              <a:t>Veracruz</a:t>
            </a:r>
          </a:p>
          <a:p>
            <a:r>
              <a:rPr lang="es-MX" dirty="0"/>
              <a:t>SYET</a:t>
            </a:r>
          </a:p>
          <a:p>
            <a:endParaRPr lang="es-MX" dirty="0"/>
          </a:p>
          <a:p>
            <a:r>
              <a:rPr lang="es-MX" dirty="0"/>
              <a:t>Dealer C</a:t>
            </a:r>
          </a:p>
          <a:p>
            <a:r>
              <a:rPr lang="es-MX" dirty="0"/>
              <a:t>Acapulco</a:t>
            </a:r>
          </a:p>
          <a:p>
            <a:r>
              <a:rPr lang="es-MX" dirty="0" err="1"/>
              <a:t>Marbe</a:t>
            </a:r>
            <a:r>
              <a:rPr lang="es-MX" dirty="0"/>
              <a:t> </a:t>
            </a:r>
          </a:p>
          <a:p>
            <a:r>
              <a:rPr lang="es-MX" dirty="0" err="1"/>
              <a:t>Peninsula</a:t>
            </a:r>
            <a:endParaRPr lang="es-MX" dirty="0"/>
          </a:p>
          <a:p>
            <a:r>
              <a:rPr lang="es-MX" dirty="0"/>
              <a:t>Pachuca </a:t>
            </a:r>
          </a:p>
          <a:p>
            <a:r>
              <a:rPr lang="es-MX" dirty="0"/>
              <a:t>Cruces</a:t>
            </a:r>
          </a:p>
          <a:p>
            <a:r>
              <a:rPr lang="es-MX" dirty="0" err="1"/>
              <a:t>Ravisa</a:t>
            </a:r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Movimiento de Modelos:</a:t>
            </a:r>
          </a:p>
          <a:p>
            <a:r>
              <a:rPr lang="es-MX" dirty="0"/>
              <a:t>516 HV: 19</a:t>
            </a:r>
          </a:p>
          <a:p>
            <a:r>
              <a:rPr lang="es-MX" dirty="0"/>
              <a:t>616 HV: 8</a:t>
            </a:r>
          </a:p>
          <a:p>
            <a:r>
              <a:rPr lang="es-MX" dirty="0"/>
              <a:t>716 HV: 31</a:t>
            </a:r>
          </a:p>
          <a:p>
            <a:r>
              <a:rPr lang="es-MX" dirty="0"/>
              <a:t>816 HV: 63</a:t>
            </a:r>
          </a:p>
          <a:p>
            <a:endParaRPr lang="es-MX" dirty="0"/>
          </a:p>
          <a:p>
            <a:r>
              <a:rPr lang="es-MX" dirty="0"/>
              <a:t>Tipo de Cuenta</a:t>
            </a:r>
          </a:p>
          <a:p>
            <a:r>
              <a:rPr lang="es-MX" dirty="0"/>
              <a:t>RT: 14</a:t>
            </a:r>
          </a:p>
          <a:p>
            <a:r>
              <a:rPr lang="es-MX" dirty="0"/>
              <a:t>DF: 64</a:t>
            </a:r>
          </a:p>
          <a:p>
            <a:r>
              <a:rPr lang="es-MX" dirty="0"/>
              <a:t>NF: 28</a:t>
            </a:r>
          </a:p>
          <a:p>
            <a:r>
              <a:rPr lang="es-MX" dirty="0"/>
              <a:t>DEMOS: 15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215590A-C939-49DF-9DE8-820A0EF32B30}" type="slidenum">
              <a:rPr lang="en-US" altLang="ja-JP" smtClean="0"/>
              <a:pPr>
                <a:defRPr/>
              </a:pPr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46151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66416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865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076222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ja-JP" altLang="en-US" noProof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931424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703711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1585804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0051BA-498E-4C7C-89CC-8C9A685DEF91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24BE42-D87A-484F-8222-AA246A996775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67767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5141AA-C514-487B-97DF-CE7436044143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6E7855-9F5D-491F-8054-FF4D5D9013DA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80355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243606-44FD-4B8B-8F68-472456BC9F27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93FFD-21F4-4B08-9B6A-FB68B3A1DAFE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02862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7D20BD-6AF3-48E7-BECE-929053D0CB29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37295B-49E9-4CC6-957E-D74A84B2CBD2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77246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AFB4CF-1662-47E1-938A-707B6D89FA23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5BAD0-832A-4B01-BB30-AB2F2E8229A0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098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42090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C6B1AA-6116-40DC-B607-83048023E15C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9044BA-2B2E-4B37-A5FE-FEA532AD97C0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7719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B96DE4-5892-4741-ADB8-C975F0F680BB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8A9108-6F8E-42DA-A3E7-8A6B68A9CE88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4084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CF82FD-F1BC-4C5D-95E6-0F1BCA4AB6EF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4B442-6DF8-46AD-A144-A10D8A7457A7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4243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MX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CC05C5-40CF-4441-8586-A9381076BB44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D38F43-1DA0-4D7A-8DF2-4299AE3BD6EF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63513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3BAA3-1F26-4A2E-BCC5-3FF37FD2C945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AB32EF-19D8-4C0F-8BCC-C640FDC2839D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35118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4EBB14-2801-4000-A877-F30BB4114C7E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F5A510-ACB3-42D5-A104-C3D067C7A6FF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11756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524014-5658-4378-8F5E-BE53CCD2341B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B5D9BE-A6A2-4BF8-95EF-B45614DEFCCB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91014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07BDB1-06A0-4BF9-8D5C-8C56C98176E2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3EC77D-4CDC-408B-8A2A-12EB8CE0E44F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52064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F2ABB2-F5BE-4BC5-AA45-894ED7E229F8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03838D-BDAF-4B5E-BA1B-38F8371F4677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91399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0640C1-EAEF-4E7F-B4B8-8AB1AF7BD36D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56718F-686B-48B8-B15F-BDA52C96A0E5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934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6967746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E90AB7-2D9D-45BD-B569-31B1E07A14F2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B0EDBE-49B9-427E-8771-20F4F3F38812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64346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482603-484D-4E75-A153-0F26D75708E3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32D94B-624B-4E7A-BE09-88847E61DCFB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955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844E3-2ED9-4DDE-A8DA-7973FB3BCD87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5A56BD-BC55-4201-B7CE-CAC99BDB16D4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0630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48B0CE-B2C5-49A7-A455-4CAFAD82C471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829924-B0A4-4163-8810-D32C4BD7163E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98534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MX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A2CFE3-C190-4DC4-BEDC-F9EB6E63620B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FD73BC-DA94-4D73-855A-98678C715475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71173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288198-0CA7-4F7E-A52E-B84112E532D4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ED7C6-4B2A-4114-B727-EF15E44760A5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76889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FCB97-957F-4583-AFC6-AE5C0BACDEBA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282612-BFC2-43E1-BF30-C4899DD07EC8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207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1382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744505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1059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8283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7678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450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" descr="hino_logo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788" y="92075"/>
            <a:ext cx="8636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8418513" y="990600"/>
            <a:ext cx="620712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055E0F36-440E-4D37-9449-3975267F73A8}" type="slidenum">
              <a:rPr kumimoji="1" lang="ja-JP" altLang="en-US" sz="1200" b="1">
                <a:solidFill>
                  <a:schemeClr val="bg2"/>
                </a:solidFill>
              </a:rPr>
              <a:pPr algn="r" eaLnBrk="1" hangingPunct="1">
                <a:defRPr/>
              </a:pPr>
              <a:t>‹Nº›</a:t>
            </a:fld>
            <a:r>
              <a:rPr kumimoji="1" lang="en-US" altLang="ja-JP" sz="1200" b="1">
                <a:solidFill>
                  <a:schemeClr val="bg2"/>
                </a:solidFill>
              </a:rPr>
              <a:t>/XX</a:t>
            </a:r>
          </a:p>
        </p:txBody>
      </p:sp>
      <p:pic>
        <p:nvPicPr>
          <p:cNvPr id="2" name="Picture 5" descr="title_line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908050"/>
            <a:ext cx="7696200" cy="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Imagen 2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50813"/>
            <a:ext cx="1460500" cy="74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arcador de título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MX"/>
              <a:t>Haga clic para modificar el estilo de título del patrón</a:t>
            </a:r>
            <a:endParaRPr lang="es-MX" altLang="es-MX"/>
          </a:p>
        </p:txBody>
      </p:sp>
      <p:sp>
        <p:nvSpPr>
          <p:cNvPr id="2051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MX"/>
              <a:t>Haga clic para modificar el estilo de texto del patrón</a:t>
            </a:r>
          </a:p>
          <a:p>
            <a:pPr lvl="1"/>
            <a:r>
              <a:rPr lang="es-ES" altLang="es-MX"/>
              <a:t>Segundo nivel</a:t>
            </a:r>
          </a:p>
          <a:p>
            <a:pPr lvl="2"/>
            <a:r>
              <a:rPr lang="es-ES" altLang="es-MX"/>
              <a:t>Tercer nivel</a:t>
            </a:r>
          </a:p>
          <a:p>
            <a:pPr lvl="3"/>
            <a:r>
              <a:rPr lang="es-ES" altLang="es-MX"/>
              <a:t>Cuarto nivel</a:t>
            </a:r>
          </a:p>
          <a:p>
            <a:pPr lvl="4"/>
            <a:r>
              <a:rPr lang="es-ES" altLang="es-MX"/>
              <a:t>Quinto nivel</a:t>
            </a:r>
            <a:endParaRPr lang="es-MX" alt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D41CB00-C992-4558-B656-DC0797D25C59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DE36CCE-876B-4644-8244-A7FD6D114EDE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Marcador de título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MX"/>
              <a:t>Haga clic para modificar el estilo de título del patrón</a:t>
            </a:r>
            <a:endParaRPr lang="es-MX" altLang="es-MX"/>
          </a:p>
        </p:txBody>
      </p:sp>
      <p:sp>
        <p:nvSpPr>
          <p:cNvPr id="3075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MX"/>
              <a:t>Haga clic para modificar el estilo de texto del patrón</a:t>
            </a:r>
          </a:p>
          <a:p>
            <a:pPr lvl="1"/>
            <a:r>
              <a:rPr lang="es-ES" altLang="es-MX"/>
              <a:t>Segundo nivel</a:t>
            </a:r>
          </a:p>
          <a:p>
            <a:pPr lvl="2"/>
            <a:r>
              <a:rPr lang="es-ES" altLang="es-MX"/>
              <a:t>Tercer nivel</a:t>
            </a:r>
          </a:p>
          <a:p>
            <a:pPr lvl="3"/>
            <a:r>
              <a:rPr lang="es-ES" altLang="es-MX"/>
              <a:t>Cuarto nivel</a:t>
            </a:r>
          </a:p>
          <a:p>
            <a:pPr lvl="4"/>
            <a:r>
              <a:rPr lang="es-ES" altLang="es-MX"/>
              <a:t>Quinto nivel</a:t>
            </a:r>
            <a:endParaRPr lang="es-MX" alt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7A49C08-7A2A-4E2A-ACFD-98E21E97CE79}" type="datetimeFigureOut">
              <a:rPr lang="es-MX"/>
              <a:pPr>
                <a:defRPr/>
              </a:pPr>
              <a:t>08/01/2018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E367C05-410C-4512-BFC4-59103A690FFB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jp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tiff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129" y="965311"/>
            <a:ext cx="5417988" cy="5098176"/>
          </a:xfrm>
          <a:prstGeom prst="rect">
            <a:avLst/>
          </a:prstGeom>
        </p:spPr>
      </p:pic>
      <p:sp>
        <p:nvSpPr>
          <p:cNvPr id="30" name="CuadroTexto 29"/>
          <p:cNvSpPr txBox="1"/>
          <p:nvPr/>
        </p:nvSpPr>
        <p:spPr>
          <a:xfrm>
            <a:off x="43003" y="1203452"/>
            <a:ext cx="4069447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5400" b="1" i="0" u="none" strike="noStrike" kern="1200" cap="none" spc="0" normalizeH="0" baseline="0" noProof="0" dirty="0">
                <a:ln w="6600">
                  <a:solidFill>
                    <a:srgbClr val="0070C0"/>
                  </a:solidFill>
                  <a:prstDash val="solid"/>
                </a:ln>
                <a:solidFill>
                  <a:srgbClr val="DAEDEF"/>
                </a:solidFill>
                <a:effectLst>
                  <a:glow rad="228600">
                    <a:srgbClr val="333399">
                      <a:satMod val="175000"/>
                      <a:alpha val="40000"/>
                    </a:srgbClr>
                  </a:glow>
                  <a:outerShdw dist="38100" dir="2700000" algn="tl" rotWithShape="0">
                    <a:srgbClr val="333399"/>
                  </a:outerShdw>
                </a:effectLst>
                <a:uLnTx/>
                <a:uFillTx/>
                <a:latin typeface="Arial Narrow" panose="020B0606020202030204" pitchFamily="34" charset="0"/>
                <a:ea typeface="ＭＳ Ｐゴシック" panose="020B0600070205080204" pitchFamily="34" charset="-128"/>
                <a:cs typeface="DilleniaUPC" panose="02020603050405020304" pitchFamily="18" charset="-34"/>
              </a:rPr>
              <a:t>SUPERAMOS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9600" b="1" i="0" u="none" strike="noStrike" kern="1200" cap="none" spc="0" normalizeH="0" baseline="0" noProof="0" dirty="0">
                <a:ln w="6600">
                  <a:solidFill>
                    <a:srgbClr val="0070C0"/>
                  </a:solidFill>
                  <a:prstDash val="solid"/>
                </a:ln>
                <a:solidFill>
                  <a:srgbClr val="DAEDEF"/>
                </a:solidFill>
                <a:effectLst>
                  <a:glow rad="228600">
                    <a:srgbClr val="333399">
                      <a:satMod val="175000"/>
                      <a:alpha val="40000"/>
                    </a:srgbClr>
                  </a:glow>
                  <a:outerShdw dist="38100" dir="2700000" algn="tl" rotWithShape="0">
                    <a:srgbClr val="333399"/>
                  </a:outerShdw>
                </a:effectLst>
                <a:uLnTx/>
                <a:uFillTx/>
                <a:latin typeface="Arial Narrow" panose="020B0606020202030204" pitchFamily="34" charset="0"/>
                <a:ea typeface="ＭＳ Ｐゴシック" panose="020B0600070205080204" pitchFamily="34" charset="-128"/>
                <a:cs typeface="DilleniaUPC" panose="02020603050405020304" pitchFamily="18" charset="-34"/>
              </a:rPr>
              <a:t>400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MX" sz="48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rgbClr val="DAEDEF"/>
                </a:solidFill>
                <a:effectLst>
                  <a:glow rad="228600">
                    <a:srgbClr val="333399">
                      <a:satMod val="175000"/>
                      <a:alpha val="40000"/>
                    </a:srgbClr>
                  </a:glow>
                  <a:outerShdw dist="38100" dir="2700000" algn="tl" rotWithShape="0">
                    <a:srgbClr val="333399"/>
                  </a:outerShdw>
                </a:effectLst>
                <a:latin typeface="Arial Narrow" panose="020B0606020202030204" pitchFamily="34" charset="0"/>
                <a:ea typeface="ＭＳ Ｐゴシック" panose="020B0600070205080204" pitchFamily="34" charset="-128"/>
                <a:cs typeface="DilleniaUPC" panose="02020603050405020304" pitchFamily="18" charset="-34"/>
              </a:rPr>
              <a:t>Unidades en Circulación</a:t>
            </a:r>
            <a:endParaRPr kumimoji="0" lang="es-MX" sz="2400" b="1" i="0" u="none" strike="noStrike" kern="1200" cap="none" spc="0" normalizeH="0" baseline="0" noProof="0" dirty="0">
              <a:ln w="6600">
                <a:solidFill>
                  <a:srgbClr val="0070C0"/>
                </a:solidFill>
                <a:prstDash val="solid"/>
              </a:ln>
              <a:solidFill>
                <a:srgbClr val="DAEDEF"/>
              </a:solidFill>
              <a:effectLst>
                <a:glow rad="228600">
                  <a:srgbClr val="333399">
                    <a:satMod val="175000"/>
                    <a:alpha val="40000"/>
                  </a:srgbClr>
                </a:glow>
                <a:outerShdw dist="38100" dir="2700000" algn="tl" rotWithShape="0">
                  <a:srgbClr val="333399"/>
                </a:outerShdw>
              </a:effectLst>
              <a:uLnTx/>
              <a:uFillTx/>
              <a:latin typeface="Arial Narrow" panose="020B0606020202030204" pitchFamily="34" charset="0"/>
              <a:ea typeface="ＭＳ Ｐゴシック" panose="020B0600070205080204" pitchFamily="34" charset="-128"/>
              <a:cs typeface="DilleniaUPC" panose="02020603050405020304" pitchFamily="18" charset="-34"/>
            </a:endParaRPr>
          </a:p>
        </p:txBody>
      </p:sp>
      <p:pic>
        <p:nvPicPr>
          <p:cNvPr id="31" name="Imagen 3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38" t="21426" r="28592" b="15406"/>
          <a:stretch/>
        </p:blipFill>
        <p:spPr>
          <a:xfrm>
            <a:off x="175882" y="5208607"/>
            <a:ext cx="1602559" cy="1497391"/>
          </a:xfrm>
          <a:prstGeom prst="rect">
            <a:avLst/>
          </a:prstGeom>
        </p:spPr>
      </p:pic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6" t="15013" r="5071" b="10395"/>
          <a:stretch/>
        </p:blipFill>
        <p:spPr>
          <a:xfrm>
            <a:off x="1778441" y="5194959"/>
            <a:ext cx="2800256" cy="1497391"/>
          </a:xfrm>
          <a:prstGeom prst="rect">
            <a:avLst/>
          </a:prstGeom>
        </p:spPr>
      </p:pic>
      <p:sp>
        <p:nvSpPr>
          <p:cNvPr id="9" name="Título 3"/>
          <p:cNvSpPr>
            <a:spLocks noGrp="1"/>
          </p:cNvSpPr>
          <p:nvPr>
            <p:ph type="title"/>
          </p:nvPr>
        </p:nvSpPr>
        <p:spPr>
          <a:xfrm>
            <a:off x="43003" y="35928"/>
            <a:ext cx="672885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s-MX" b="1" dirty="0">
                <a:solidFill>
                  <a:srgbClr val="0070C0"/>
                </a:solidFill>
                <a:latin typeface="Calibri" panose="020F0502020204030204" pitchFamily="34" charset="0"/>
              </a:rPr>
              <a:t>HINO HÍBRIDOS</a:t>
            </a:r>
            <a:br>
              <a:rPr lang="es-MX" sz="3600" b="1" dirty="0">
                <a:solidFill>
                  <a:srgbClr val="0070C0"/>
                </a:solidFill>
              </a:rPr>
            </a:br>
            <a:r>
              <a:rPr lang="es-MX" sz="3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Crece la Familia, Crecen nuestros Clientes</a:t>
            </a:r>
            <a:endParaRPr lang="es-MX" sz="3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77CA8A6-C42F-4745-BCD8-E401FB0FA00A}"/>
              </a:ext>
            </a:extLst>
          </p:cNvPr>
          <p:cNvSpPr/>
          <p:nvPr/>
        </p:nvSpPr>
        <p:spPr bwMode="auto">
          <a:xfrm>
            <a:off x="0" y="1000324"/>
            <a:ext cx="9144000" cy="4229648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dirty="0">
                <a:latin typeface="Bookman Old Style" panose="02050604050505020204" pitchFamily="18" charset="0"/>
              </a:rPr>
              <a:t>Agradecemos su esfuerzo en 2017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35FD588-EA28-4FF1-BED9-752FB91CF411}"/>
              </a:ext>
            </a:extLst>
          </p:cNvPr>
          <p:cNvSpPr/>
          <p:nvPr/>
        </p:nvSpPr>
        <p:spPr bwMode="auto">
          <a:xfrm>
            <a:off x="0" y="990600"/>
            <a:ext cx="9144000" cy="422964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76200">
            <a:headEnd type="none" w="med" len="med"/>
            <a:tailEnd type="none" w="med" len="med"/>
          </a:ln>
          <a:ex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dirty="0">
                <a:latin typeface="Bookman Old Style" panose="02050604050505020204" pitchFamily="18" charset="0"/>
              </a:rPr>
              <a:t>En </a:t>
            </a:r>
            <a:r>
              <a:rPr lang="es-MX" sz="7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ookman Old Style" panose="02050604050505020204" pitchFamily="18" charset="0"/>
              </a:rPr>
              <a:t>2018</a:t>
            </a:r>
            <a:r>
              <a:rPr lang="es-MX" sz="6000" dirty="0">
                <a:latin typeface="Bookman Old Style" panose="02050604050505020204" pitchFamily="18" charset="0"/>
              </a:rPr>
              <a:t> sigamos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MX" sz="2800" b="1" dirty="0">
              <a:latin typeface="Bookman Old Style" panose="02050604050505020204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7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ookman Old Style" panose="02050604050505020204" pitchFamily="18" charset="0"/>
              </a:rPr>
              <a:t>CRECIENDO JUNTOS!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FAF11B8F-FA11-4D6A-9B8C-57A75C31C578}"/>
              </a:ext>
            </a:extLst>
          </p:cNvPr>
          <p:cNvGrpSpPr/>
          <p:nvPr/>
        </p:nvGrpSpPr>
        <p:grpSpPr>
          <a:xfrm>
            <a:off x="-971893" y="-1618702"/>
            <a:ext cx="11567029" cy="10075133"/>
            <a:chOff x="-995058" y="-1520196"/>
            <a:chExt cx="11567029" cy="10075133"/>
          </a:xfrm>
        </p:grpSpPr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0AEE3F39-9114-45ED-BDF3-07FD46506202}"/>
                </a:ext>
              </a:extLst>
            </p:cNvPr>
            <p:cNvGrpSpPr/>
            <p:nvPr/>
          </p:nvGrpSpPr>
          <p:grpSpPr>
            <a:xfrm rot="20762349">
              <a:off x="-995058" y="-1520196"/>
              <a:ext cx="11567029" cy="10075133"/>
              <a:chOff x="-1119706" y="776210"/>
              <a:chExt cx="9960312" cy="6868944"/>
            </a:xfrm>
          </p:grpSpPr>
          <p:sp>
            <p:nvSpPr>
              <p:cNvPr id="11" name="Explosión: 8 puntos 10">
                <a:extLst>
                  <a:ext uri="{FF2B5EF4-FFF2-40B4-BE49-F238E27FC236}">
                    <a16:creationId xmlns:a16="http://schemas.microsoft.com/office/drawing/2014/main" id="{A62716B1-3D37-4307-A164-7E859E6CB8BF}"/>
                  </a:ext>
                </a:extLst>
              </p:cNvPr>
              <p:cNvSpPr/>
              <p:nvPr/>
            </p:nvSpPr>
            <p:spPr bwMode="auto">
              <a:xfrm rot="453612">
                <a:off x="-1119706" y="776210"/>
                <a:ext cx="9960312" cy="6868944"/>
              </a:xfrm>
              <a:prstGeom prst="irregularSeal1">
                <a:avLst/>
              </a:prstGeom>
              <a:solidFill>
                <a:srgbClr val="FFFF5B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MX" sz="5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Freestyle Script" panose="030804020302050B0404" pitchFamily="66" charset="0"/>
                </a:endParaRPr>
              </a:p>
            </p:txBody>
          </p:sp>
          <p:grpSp>
            <p:nvGrpSpPr>
              <p:cNvPr id="12" name="Grupo 11">
                <a:extLst>
                  <a:ext uri="{FF2B5EF4-FFF2-40B4-BE49-F238E27FC236}">
                    <a16:creationId xmlns:a16="http://schemas.microsoft.com/office/drawing/2014/main" id="{93F261A6-8331-43EA-B171-A3D9B9C148C7}"/>
                  </a:ext>
                </a:extLst>
              </p:cNvPr>
              <p:cNvGrpSpPr/>
              <p:nvPr/>
            </p:nvGrpSpPr>
            <p:grpSpPr>
              <a:xfrm rot="21425485">
                <a:off x="-216898" y="2717691"/>
                <a:ext cx="8135911" cy="2700019"/>
                <a:chOff x="-173538" y="2670976"/>
                <a:chExt cx="8135911" cy="2700019"/>
              </a:xfrm>
            </p:grpSpPr>
            <p:sp>
              <p:nvSpPr>
                <p:cNvPr id="13" name="CuadroTexto 12">
                  <a:extLst>
                    <a:ext uri="{FF2B5EF4-FFF2-40B4-BE49-F238E27FC236}">
                      <a16:creationId xmlns:a16="http://schemas.microsoft.com/office/drawing/2014/main" id="{DF37745E-BD40-4441-837E-C094C9A061F6}"/>
                    </a:ext>
                  </a:extLst>
                </p:cNvPr>
                <p:cNvSpPr txBox="1"/>
                <p:nvPr/>
              </p:nvSpPr>
              <p:spPr>
                <a:xfrm rot="546210">
                  <a:off x="-173538" y="3220202"/>
                  <a:ext cx="7842750" cy="215079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99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200</a:t>
                  </a:r>
                  <a:endParaRPr lang="es-MX" sz="4800" b="1" dirty="0">
                    <a:ln w="6600">
                      <a:solidFill>
                        <a:srgbClr val="0070C0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101600">
                        <a:schemeClr val="accent1">
                          <a:satMod val="175000"/>
                          <a:alpha val="40000"/>
                        </a:scheme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  <p:sp>
              <p:nvSpPr>
                <p:cNvPr id="14" name="CuadroTexto 13">
                  <a:extLst>
                    <a:ext uri="{FF2B5EF4-FFF2-40B4-BE49-F238E27FC236}">
                      <a16:creationId xmlns:a16="http://schemas.microsoft.com/office/drawing/2014/main" id="{05EEEF3A-B61A-4289-8983-21FC8A09C10A}"/>
                    </a:ext>
                  </a:extLst>
                </p:cNvPr>
                <p:cNvSpPr txBox="1"/>
                <p:nvPr/>
              </p:nvSpPr>
              <p:spPr>
                <a:xfrm rot="582014">
                  <a:off x="119623" y="2670976"/>
                  <a:ext cx="7842750" cy="126949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15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OBJETIVO 2018</a:t>
                  </a:r>
                  <a:endParaRPr lang="es-MX" sz="7200" b="1" dirty="0">
                    <a:ln w="6600">
                      <a:solidFill>
                        <a:srgbClr val="0070C0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101600">
                        <a:schemeClr val="accent1">
                          <a:satMod val="175000"/>
                          <a:alpha val="40000"/>
                        </a:scheme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</p:grpSp>
        </p:grp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8CDA5063-940E-4403-9243-5DEE4434527D}"/>
                </a:ext>
              </a:extLst>
            </p:cNvPr>
            <p:cNvSpPr txBox="1"/>
            <p:nvPr/>
          </p:nvSpPr>
          <p:spPr>
            <a:xfrm rot="21134044">
              <a:off x="2882835" y="4326927"/>
              <a:ext cx="3695803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MX" sz="4800" b="1" dirty="0">
                  <a:ln w="6600">
                    <a:solidFill>
                      <a:srgbClr val="0070C0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 </a:t>
              </a:r>
              <a:r>
                <a:rPr lang="es-MX" sz="8000" b="1" dirty="0">
                  <a:ln w="6600">
                    <a:solidFill>
                      <a:srgbClr val="0070C0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Unidades</a:t>
              </a:r>
              <a:endParaRPr lang="es-MX" sz="40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662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0" grpId="1"/>
      <p:bldP spid="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3"/>
          <p:cNvSpPr>
            <a:spLocks noGrp="1"/>
          </p:cNvSpPr>
          <p:nvPr>
            <p:ph type="title"/>
          </p:nvPr>
        </p:nvSpPr>
        <p:spPr>
          <a:xfrm>
            <a:off x="43003" y="35928"/>
            <a:ext cx="672885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s-MX" b="1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rPr>
              <a:t>HINO SERIE 700</a:t>
            </a:r>
            <a:br>
              <a:rPr lang="es-MX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Crece la Familia, Crecen nuestros Clientes</a:t>
            </a:r>
            <a:endParaRPr lang="es-MX" sz="3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A595E63A-232B-4049-B78F-0832E82EF3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28" t="1631" r="19292" b="23925"/>
          <a:stretch/>
        </p:blipFill>
        <p:spPr>
          <a:xfrm>
            <a:off x="1157572" y="1207001"/>
            <a:ext cx="7072028" cy="5574423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71CEECCB-3829-4E1D-BA9C-3BA944453140}"/>
              </a:ext>
            </a:extLst>
          </p:cNvPr>
          <p:cNvSpPr txBox="1"/>
          <p:nvPr/>
        </p:nvSpPr>
        <p:spPr>
          <a:xfrm rot="21134044">
            <a:off x="5925993" y="4921407"/>
            <a:ext cx="306630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48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tx2"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 </a:t>
            </a:r>
            <a:r>
              <a:rPr lang="es-MX" sz="138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tx2"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S700</a:t>
            </a:r>
            <a:endParaRPr lang="es-MX" sz="40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glow rad="101600">
                  <a:schemeClr val="tx2"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  <a:latin typeface="Freestyle Script" panose="030804020302050B0404" pitchFamily="66" charset="0"/>
              <a:cs typeface="Dillenia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51578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3"/>
          <p:cNvSpPr>
            <a:spLocks noGrp="1"/>
          </p:cNvSpPr>
          <p:nvPr>
            <p:ph type="title"/>
          </p:nvPr>
        </p:nvSpPr>
        <p:spPr>
          <a:xfrm>
            <a:off x="43003" y="35928"/>
            <a:ext cx="672885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s-MX" b="1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rPr>
              <a:t>HINO SERIE 700</a:t>
            </a:r>
            <a:br>
              <a:rPr lang="es-MX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Crece la Familia, Crecen nuestros Clientes</a:t>
            </a:r>
            <a:endParaRPr lang="es-MX" sz="3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A595E63A-232B-4049-B78F-0832E82EF3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28" t="1631" r="19292" b="23925"/>
          <a:stretch/>
        </p:blipFill>
        <p:spPr>
          <a:xfrm>
            <a:off x="5044123" y="3941877"/>
            <a:ext cx="3769859" cy="2674927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71CEECCB-3829-4E1D-BA9C-3BA944453140}"/>
              </a:ext>
            </a:extLst>
          </p:cNvPr>
          <p:cNvSpPr txBox="1"/>
          <p:nvPr/>
        </p:nvSpPr>
        <p:spPr>
          <a:xfrm rot="21134044">
            <a:off x="7546664" y="5321010"/>
            <a:ext cx="163454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32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tx2"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 </a:t>
            </a:r>
            <a:r>
              <a:rPr lang="es-MX" sz="80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tx2"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S700</a:t>
            </a:r>
            <a:endParaRPr lang="es-MX" sz="24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glow rad="101600">
                  <a:schemeClr val="tx2"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  <a:latin typeface="Freestyle Script" panose="030804020302050B0404" pitchFamily="66" charset="0"/>
              <a:cs typeface="DilleniaUPC" panose="02020603050405020304" pitchFamily="18" charset="-34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F5762A3B-2AFF-4A27-91ED-ECAA4E47CC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518811"/>
            <a:ext cx="2486462" cy="1947809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59686C6-9342-4FB1-986E-49ED6170E0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95" y="1488429"/>
            <a:ext cx="3048000" cy="203301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A90C62AE-ECE7-439B-A827-47FE6CF3FFCA}"/>
              </a:ext>
            </a:extLst>
          </p:cNvPr>
          <p:cNvGrpSpPr/>
          <p:nvPr/>
        </p:nvGrpSpPr>
        <p:grpSpPr>
          <a:xfrm>
            <a:off x="533400" y="4168083"/>
            <a:ext cx="4250668" cy="2493725"/>
            <a:chOff x="311037" y="4038600"/>
            <a:chExt cx="4250668" cy="249372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D884CDA-53F5-406D-B2B9-128BD8758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037" y="4038600"/>
              <a:ext cx="4250668" cy="2493725"/>
            </a:xfrm>
            <a:prstGeom prst="rect">
              <a:avLst/>
            </a:prstGeom>
          </p:spPr>
        </p:pic>
        <p:pic>
          <p:nvPicPr>
            <p:cNvPr id="10" name="9 Imagen" descr="logo plateado.jpg">
              <a:extLst>
                <a:ext uri="{FF2B5EF4-FFF2-40B4-BE49-F238E27FC236}">
                  <a16:creationId xmlns:a16="http://schemas.microsoft.com/office/drawing/2014/main" id="{842282E4-F2FE-453F-B133-27F22446D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7200" y="5105400"/>
              <a:ext cx="169697" cy="173939"/>
            </a:xfrm>
            <a:prstGeom prst="rect">
              <a:avLst/>
            </a:prstGeom>
          </p:spPr>
        </p:pic>
        <p:pic>
          <p:nvPicPr>
            <p:cNvPr id="11" name="9 Imagen" descr="logo plateado.jpg">
              <a:extLst>
                <a:ext uri="{FF2B5EF4-FFF2-40B4-BE49-F238E27FC236}">
                  <a16:creationId xmlns:a16="http://schemas.microsoft.com/office/drawing/2014/main" id="{578DB155-44DB-434F-9762-B9F6C6469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38200" y="5464861"/>
              <a:ext cx="169697" cy="173939"/>
            </a:xfrm>
            <a:prstGeom prst="rect">
              <a:avLst/>
            </a:prstGeom>
          </p:spPr>
        </p:pic>
        <p:pic>
          <p:nvPicPr>
            <p:cNvPr id="12" name="9 Imagen" descr="logo plateado.jpg">
              <a:extLst>
                <a:ext uri="{FF2B5EF4-FFF2-40B4-BE49-F238E27FC236}">
                  <a16:creationId xmlns:a16="http://schemas.microsoft.com/office/drawing/2014/main" id="{C8C59BA6-FCF7-40D7-AE7F-1DD9E68A8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06703" y="5105400"/>
              <a:ext cx="169697" cy="173939"/>
            </a:xfrm>
            <a:prstGeom prst="rect">
              <a:avLst/>
            </a:prstGeom>
          </p:spPr>
        </p:pic>
        <p:pic>
          <p:nvPicPr>
            <p:cNvPr id="13" name="9 Imagen" descr="logo plateado.jpg">
              <a:extLst>
                <a:ext uri="{FF2B5EF4-FFF2-40B4-BE49-F238E27FC236}">
                  <a16:creationId xmlns:a16="http://schemas.microsoft.com/office/drawing/2014/main" id="{C5C454F6-C46A-4885-A2AF-AC8DD9CA28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116303" y="5083861"/>
              <a:ext cx="169697" cy="173939"/>
            </a:xfrm>
            <a:prstGeom prst="rect">
              <a:avLst/>
            </a:prstGeom>
          </p:spPr>
        </p:pic>
        <p:pic>
          <p:nvPicPr>
            <p:cNvPr id="14" name="9 Imagen" descr="logo plateado.jpg">
              <a:extLst>
                <a:ext uri="{FF2B5EF4-FFF2-40B4-BE49-F238E27FC236}">
                  <a16:creationId xmlns:a16="http://schemas.microsoft.com/office/drawing/2014/main" id="{700C8F7F-2A80-419D-B3D6-EB54725ED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667000" y="5181600"/>
              <a:ext cx="169697" cy="173939"/>
            </a:xfrm>
            <a:prstGeom prst="rect">
              <a:avLst/>
            </a:prstGeom>
          </p:spPr>
        </p:pic>
        <p:pic>
          <p:nvPicPr>
            <p:cNvPr id="15" name="9 Imagen" descr="logo plateado.jpg">
              <a:extLst>
                <a:ext uri="{FF2B5EF4-FFF2-40B4-BE49-F238E27FC236}">
                  <a16:creationId xmlns:a16="http://schemas.microsoft.com/office/drawing/2014/main" id="{C91DD0FB-7580-4748-8FBA-1DD2E54D4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259303" y="5160061"/>
              <a:ext cx="169697" cy="173939"/>
            </a:xfrm>
            <a:prstGeom prst="rect">
              <a:avLst/>
            </a:prstGeom>
          </p:spPr>
        </p:pic>
        <p:pic>
          <p:nvPicPr>
            <p:cNvPr id="16" name="9 Imagen" descr="logo plateado.jpg">
              <a:extLst>
                <a:ext uri="{FF2B5EF4-FFF2-40B4-BE49-F238E27FC236}">
                  <a16:creationId xmlns:a16="http://schemas.microsoft.com/office/drawing/2014/main" id="{C6C4B231-3C6C-429E-9249-FF6D07B4E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114800" y="5029200"/>
              <a:ext cx="169697" cy="173939"/>
            </a:xfrm>
            <a:prstGeom prst="rect">
              <a:avLst/>
            </a:prstGeom>
          </p:spPr>
        </p:pic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DE63FCD6-77ED-429A-98C6-393D45042B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5"/>
          <a:stretch/>
        </p:blipFill>
        <p:spPr>
          <a:xfrm>
            <a:off x="3704723" y="1481475"/>
            <a:ext cx="2392215" cy="1960304"/>
          </a:xfrm>
          <a:prstGeom prst="rect">
            <a:avLst/>
          </a:prstGeom>
        </p:spPr>
      </p:pic>
      <p:sp>
        <p:nvSpPr>
          <p:cNvPr id="23" name="Rectángulo redondeado 18">
            <a:extLst>
              <a:ext uri="{FF2B5EF4-FFF2-40B4-BE49-F238E27FC236}">
                <a16:creationId xmlns:a16="http://schemas.microsoft.com/office/drawing/2014/main" id="{20A7E9EB-CC89-440A-B4E4-13D66507C7B7}"/>
              </a:ext>
            </a:extLst>
          </p:cNvPr>
          <p:cNvSpPr/>
          <p:nvPr/>
        </p:nvSpPr>
        <p:spPr bwMode="auto">
          <a:xfrm>
            <a:off x="64309" y="3497344"/>
            <a:ext cx="3426618" cy="1121506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2800" b="1" dirty="0">
                <a:solidFill>
                  <a:schemeClr val="tx1"/>
                </a:solidFill>
                <a:latin typeface="Aharoni" panose="02010803020104030203" pitchFamily="2" charset="-79"/>
                <a:ea typeface="ＭＳ Ｐゴシック" pitchFamily="50" charset="-128"/>
                <a:cs typeface="Aharoni" panose="02010803020104030203" pitchFamily="2" charset="-79"/>
              </a:rPr>
              <a:t>HOMOLOGACIÓN</a:t>
            </a:r>
            <a:endParaRPr kumimoji="1" lang="es-MX" sz="3200" b="1" dirty="0">
              <a:solidFill>
                <a:schemeClr val="tx1"/>
              </a:solidFill>
              <a:latin typeface="Aharoni" panose="02010803020104030203" pitchFamily="2" charset="-79"/>
              <a:ea typeface="ＭＳ Ｐゴシック" pitchFamily="50" charset="-128"/>
              <a:cs typeface="Aharoni" panose="02010803020104030203" pitchFamily="2" charset="-79"/>
            </a:endParaRP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1400" b="1" dirty="0">
                <a:solidFill>
                  <a:schemeClr val="bg2"/>
                </a:solidFill>
                <a:latin typeface="Arial" charset="0"/>
                <a:ea typeface="ＭＳ Ｐゴシック" pitchFamily="50" charset="-128"/>
              </a:rPr>
              <a:t>- Capacitación</a:t>
            </a: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1400" b="1" dirty="0">
                <a:solidFill>
                  <a:schemeClr val="bg2"/>
                </a:solidFill>
                <a:latin typeface="Arial" charset="0"/>
                <a:ea typeface="ＭＳ Ｐゴシック" pitchFamily="50" charset="-128"/>
              </a:rPr>
              <a:t>- Material</a:t>
            </a:r>
            <a:endParaRPr kumimoji="1" lang="es-MX" sz="1400" b="1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27" name="Rectángulo redondeado 18">
            <a:extLst>
              <a:ext uri="{FF2B5EF4-FFF2-40B4-BE49-F238E27FC236}">
                <a16:creationId xmlns:a16="http://schemas.microsoft.com/office/drawing/2014/main" id="{74AB2EE2-5704-43BF-9CA5-5B4A29C50178}"/>
              </a:ext>
            </a:extLst>
          </p:cNvPr>
          <p:cNvSpPr/>
          <p:nvPr/>
        </p:nvSpPr>
        <p:spPr bwMode="auto">
          <a:xfrm>
            <a:off x="3759086" y="3511888"/>
            <a:ext cx="2405085" cy="1106962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3200" b="1" dirty="0">
                <a:solidFill>
                  <a:schemeClr val="tx1"/>
                </a:solidFill>
                <a:latin typeface="Aharoni" panose="02010803020104030203" pitchFamily="2" charset="-79"/>
                <a:ea typeface="ＭＳ Ｐゴシック" pitchFamily="50" charset="-128"/>
                <a:cs typeface="Aharoni" panose="02010803020104030203" pitchFamily="2" charset="-79"/>
              </a:rPr>
              <a:t>DIFUSIÓN</a:t>
            </a: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1400" b="1" dirty="0">
                <a:solidFill>
                  <a:schemeClr val="bg2"/>
                </a:solidFill>
                <a:latin typeface="Arial" charset="0"/>
                <a:ea typeface="ＭＳ Ｐゴシック" pitchFamily="50" charset="-128"/>
              </a:rPr>
              <a:t>- Plan de Trabajo</a:t>
            </a: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1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  <a:ea typeface="ＭＳ Ｐゴシック" pitchFamily="50" charset="-128"/>
              </a:rPr>
              <a:t>- Visita a Clientes</a:t>
            </a:r>
          </a:p>
        </p:txBody>
      </p:sp>
      <p:sp>
        <p:nvSpPr>
          <p:cNvPr id="28" name="Rectángulo redondeado 18">
            <a:extLst>
              <a:ext uri="{FF2B5EF4-FFF2-40B4-BE49-F238E27FC236}">
                <a16:creationId xmlns:a16="http://schemas.microsoft.com/office/drawing/2014/main" id="{49135D49-1F9C-4256-82AD-64D0AC69BFB3}"/>
              </a:ext>
            </a:extLst>
          </p:cNvPr>
          <p:cNvSpPr/>
          <p:nvPr/>
        </p:nvSpPr>
        <p:spPr bwMode="auto">
          <a:xfrm>
            <a:off x="6144061" y="1481475"/>
            <a:ext cx="2882261" cy="2022480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3600" b="1" dirty="0">
                <a:solidFill>
                  <a:schemeClr val="tx1"/>
                </a:solidFill>
                <a:latin typeface="Aharoni" panose="02010803020104030203" pitchFamily="2" charset="-79"/>
                <a:ea typeface="ＭＳ Ｐゴシック" pitchFamily="50" charset="-128"/>
                <a:cs typeface="Aharoni" panose="02010803020104030203" pitchFamily="2" charset="-79"/>
              </a:rPr>
              <a:t>HABILIDAD</a:t>
            </a: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s-MX" sz="1600" b="1" dirty="0">
                <a:solidFill>
                  <a:schemeClr val="bg2"/>
                </a:solidFill>
                <a:latin typeface="Arial" charset="0"/>
                <a:ea typeface="ＭＳ Ｐゴシック" pitchFamily="50" charset="-128"/>
              </a:rPr>
              <a:t>- Nicho Específico -</a:t>
            </a:r>
            <a:endParaRPr kumimoji="1" lang="es-MX" sz="1600" b="1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9F37BD24-7596-4B83-8599-6CE5FA474B1E}"/>
              </a:ext>
            </a:extLst>
          </p:cNvPr>
          <p:cNvSpPr/>
          <p:nvPr/>
        </p:nvSpPr>
        <p:spPr bwMode="auto">
          <a:xfrm>
            <a:off x="0" y="1344079"/>
            <a:ext cx="9144000" cy="2767737"/>
          </a:xfrm>
          <a:prstGeom prst="rect">
            <a:avLst/>
          </a:prstGeom>
          <a:ln w="57150"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dirty="0">
                <a:latin typeface="Arial Rounded MT Bold" panose="020F0704030504030204" pitchFamily="34" charset="0"/>
              </a:rPr>
              <a:t>Instalaciones Adecuadas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42B9803-84B3-4E31-9714-B4E96A034874}"/>
              </a:ext>
            </a:extLst>
          </p:cNvPr>
          <p:cNvSpPr/>
          <p:nvPr/>
        </p:nvSpPr>
        <p:spPr bwMode="auto">
          <a:xfrm>
            <a:off x="0" y="4107027"/>
            <a:ext cx="9144000" cy="2665088"/>
          </a:xfrm>
          <a:prstGeom prst="rect">
            <a:avLst/>
          </a:prstGeom>
          <a:ln w="57150"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dirty="0">
                <a:latin typeface="Arial Rounded MT Bold" panose="020F0704030504030204" pitchFamily="34" charset="0"/>
              </a:rPr>
              <a:t>Personal Capacitado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0796209A-BDC3-494B-812E-5A48CB425B9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090" y="3573526"/>
            <a:ext cx="1047820" cy="1044327"/>
          </a:xfrm>
          <a:prstGeom prst="rect">
            <a:avLst/>
          </a:prstGeom>
        </p:spPr>
      </p:pic>
      <p:grpSp>
        <p:nvGrpSpPr>
          <p:cNvPr id="30" name="Grupo 29">
            <a:extLst>
              <a:ext uri="{FF2B5EF4-FFF2-40B4-BE49-F238E27FC236}">
                <a16:creationId xmlns:a16="http://schemas.microsoft.com/office/drawing/2014/main" id="{376EE7F6-FFA1-4AC5-8501-2AFFF0481290}"/>
              </a:ext>
            </a:extLst>
          </p:cNvPr>
          <p:cNvGrpSpPr/>
          <p:nvPr/>
        </p:nvGrpSpPr>
        <p:grpSpPr>
          <a:xfrm>
            <a:off x="-999447" y="-1464041"/>
            <a:ext cx="11567029" cy="10075133"/>
            <a:chOff x="-995058" y="-1520196"/>
            <a:chExt cx="11567029" cy="10075133"/>
          </a:xfrm>
        </p:grpSpPr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609F7F2E-C8A5-47B2-9EF4-EB7A42916197}"/>
                </a:ext>
              </a:extLst>
            </p:cNvPr>
            <p:cNvGrpSpPr/>
            <p:nvPr/>
          </p:nvGrpSpPr>
          <p:grpSpPr>
            <a:xfrm rot="20762349">
              <a:off x="-995058" y="-1520196"/>
              <a:ext cx="11567029" cy="10075133"/>
              <a:chOff x="-1119706" y="776210"/>
              <a:chExt cx="9960312" cy="6868944"/>
            </a:xfrm>
          </p:grpSpPr>
          <p:sp>
            <p:nvSpPr>
              <p:cNvPr id="33" name="Explosión: 8 puntos 32">
                <a:extLst>
                  <a:ext uri="{FF2B5EF4-FFF2-40B4-BE49-F238E27FC236}">
                    <a16:creationId xmlns:a16="http://schemas.microsoft.com/office/drawing/2014/main" id="{AFA665E5-5F44-4150-924A-C8F011F44B70}"/>
                  </a:ext>
                </a:extLst>
              </p:cNvPr>
              <p:cNvSpPr/>
              <p:nvPr/>
            </p:nvSpPr>
            <p:spPr bwMode="auto">
              <a:xfrm rot="453612">
                <a:off x="-1119706" y="776210"/>
                <a:ext cx="9960312" cy="6868944"/>
              </a:xfrm>
              <a:prstGeom prst="irregularSeal1">
                <a:avLst/>
              </a:prstGeom>
              <a:solidFill>
                <a:srgbClr val="FFFF5B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MX" sz="5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Freestyle Script" panose="030804020302050B0404" pitchFamily="66" charset="0"/>
                </a:endParaRPr>
              </a:p>
            </p:txBody>
          </p: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DF9C5D61-B435-48F2-9F67-6304315EF5C4}"/>
                  </a:ext>
                </a:extLst>
              </p:cNvPr>
              <p:cNvGrpSpPr/>
              <p:nvPr/>
            </p:nvGrpSpPr>
            <p:grpSpPr>
              <a:xfrm rot="21425485">
                <a:off x="-217215" y="2717699"/>
                <a:ext cx="8136251" cy="2700909"/>
                <a:chOff x="-173878" y="2670976"/>
                <a:chExt cx="8136251" cy="2700909"/>
              </a:xfrm>
            </p:grpSpPr>
            <p:sp>
              <p:nvSpPr>
                <p:cNvPr id="35" name="CuadroTexto 34">
                  <a:extLst>
                    <a:ext uri="{FF2B5EF4-FFF2-40B4-BE49-F238E27FC236}">
                      <a16:creationId xmlns:a16="http://schemas.microsoft.com/office/drawing/2014/main" id="{C9CDF2DA-D737-44E6-A583-9B1989F6E6B8}"/>
                    </a:ext>
                  </a:extLst>
                </p:cNvPr>
                <p:cNvSpPr txBox="1"/>
                <p:nvPr/>
              </p:nvSpPr>
              <p:spPr>
                <a:xfrm rot="546210">
                  <a:off x="-173878" y="3221092"/>
                  <a:ext cx="7842750" cy="215079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9900" b="1" dirty="0">
                      <a:ln w="6600">
                        <a:solidFill>
                          <a:schemeClr val="tx1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228600">
                          <a:schemeClr val="accent4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30</a:t>
                  </a:r>
                  <a:endParaRPr lang="es-MX" sz="4800" b="1" dirty="0">
                    <a:ln w="6600">
                      <a:solidFill>
                        <a:schemeClr val="tx1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228600">
                        <a:schemeClr val="accent4">
                          <a:satMod val="175000"/>
                          <a:alpha val="40000"/>
                        </a:scheme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  <p:sp>
              <p:nvSpPr>
                <p:cNvPr id="36" name="CuadroTexto 35">
                  <a:extLst>
                    <a:ext uri="{FF2B5EF4-FFF2-40B4-BE49-F238E27FC236}">
                      <a16:creationId xmlns:a16="http://schemas.microsoft.com/office/drawing/2014/main" id="{E51DA231-6650-4D34-95B5-764C7686B4A6}"/>
                    </a:ext>
                  </a:extLst>
                </p:cNvPr>
                <p:cNvSpPr txBox="1"/>
                <p:nvPr/>
              </p:nvSpPr>
              <p:spPr>
                <a:xfrm rot="582014">
                  <a:off x="119623" y="2670976"/>
                  <a:ext cx="7842750" cy="126949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1500" b="1" dirty="0">
                      <a:ln w="6600">
                        <a:solidFill>
                          <a:schemeClr val="tx1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228600">
                          <a:schemeClr val="accent4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OBJETIVO 2018</a:t>
                  </a:r>
                  <a:endParaRPr lang="es-MX" sz="7200" b="1" dirty="0">
                    <a:ln w="6600">
                      <a:solidFill>
                        <a:schemeClr val="tx1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228600">
                        <a:schemeClr val="accent4">
                          <a:satMod val="175000"/>
                          <a:alpha val="40000"/>
                        </a:scheme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</p:grpSp>
        </p:grp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58DD9DC2-EEA6-4C6F-96AC-4A45ABE33EFC}"/>
                </a:ext>
              </a:extLst>
            </p:cNvPr>
            <p:cNvSpPr txBox="1"/>
            <p:nvPr/>
          </p:nvSpPr>
          <p:spPr>
            <a:xfrm rot="21134044">
              <a:off x="2882835" y="4326927"/>
              <a:ext cx="3695803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MX" sz="4800" b="1" dirty="0">
                  <a:ln w="6600">
                    <a:solidFill>
                      <a:srgbClr val="0070C0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 </a:t>
              </a:r>
              <a:r>
                <a:rPr lang="es-MX" sz="80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Unidades</a:t>
              </a:r>
              <a:endParaRPr lang="es-MX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84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 animBg="1"/>
      <p:bldP spid="38" grpId="0" animBg="1"/>
      <p:bldP spid="38" grpId="1" animBg="1"/>
      <p:bldP spid="40" grpId="0" animBg="1"/>
      <p:bldP spid="4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3"/>
          <p:cNvSpPr>
            <a:spLocks noGrp="1"/>
          </p:cNvSpPr>
          <p:nvPr>
            <p:ph type="title"/>
          </p:nvPr>
        </p:nvSpPr>
        <p:spPr>
          <a:xfrm>
            <a:off x="43003" y="35928"/>
            <a:ext cx="672885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s-MX" b="1" dirty="0">
                <a:solidFill>
                  <a:srgbClr val="C00000"/>
                </a:solidFill>
                <a:latin typeface="Calibri" panose="020F0502020204030204" pitchFamily="34" charset="0"/>
              </a:rPr>
              <a:t>BUSES</a:t>
            </a:r>
            <a:br>
              <a:rPr lang="es-MX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Crece la Familia, Crecen nuestros Clientes</a:t>
            </a:r>
            <a:endParaRPr lang="es-MX" sz="3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544DE06D-2E6F-46A4-B39B-2B16B3E320C2}"/>
              </a:ext>
            </a:extLst>
          </p:cNvPr>
          <p:cNvSpPr/>
          <p:nvPr/>
        </p:nvSpPr>
        <p:spPr bwMode="auto">
          <a:xfrm>
            <a:off x="3682433" y="2761702"/>
            <a:ext cx="4749434" cy="1022158"/>
          </a:xfrm>
          <a:prstGeom prst="round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2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FINANCIAMIENTO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Banorte / </a:t>
            </a:r>
            <a:r>
              <a:rPr lang="es-MX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Banregio</a:t>
            </a:r>
            <a:r>
              <a:rPr lang="es-MX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/ TFSM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44BB914F-6D09-4946-8EFF-C42501A9B3B9}"/>
              </a:ext>
            </a:extLst>
          </p:cNvPr>
          <p:cNvSpPr/>
          <p:nvPr/>
        </p:nvSpPr>
        <p:spPr bwMode="auto">
          <a:xfrm>
            <a:off x="3496789" y="5531042"/>
            <a:ext cx="4736719" cy="1022158"/>
          </a:xfrm>
          <a:prstGeom prst="round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2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Desarrollo de Nuevas APLICACIONES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7030D296-5C28-4C66-B12F-7FBF0517D0B7}"/>
              </a:ext>
            </a:extLst>
          </p:cNvPr>
          <p:cNvSpPr/>
          <p:nvPr/>
        </p:nvSpPr>
        <p:spPr bwMode="auto">
          <a:xfrm>
            <a:off x="1540226" y="1436845"/>
            <a:ext cx="4736718" cy="1022158"/>
          </a:xfrm>
          <a:prstGeom prst="round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INVENTARIO DISPONIBLE  </a:t>
            </a:r>
            <a:r>
              <a:rPr kumimoji="0" lang="es-MX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Entrega Inmediata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A1E630C-D446-4F25-B01F-A5755AEB37B2}"/>
              </a:ext>
            </a:extLst>
          </p:cNvPr>
          <p:cNvSpPr/>
          <p:nvPr/>
        </p:nvSpPr>
        <p:spPr bwMode="auto">
          <a:xfrm>
            <a:off x="6304812" y="1436845"/>
            <a:ext cx="2127055" cy="1022158"/>
          </a:xfrm>
          <a:prstGeom prst="roundRect">
            <a:avLst/>
          </a:prstGeom>
          <a:solidFill>
            <a:srgbClr val="DDDDDD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1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(20 Mensuales)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AE5C27F-8EE2-4028-A01F-C3D0244AF389}"/>
              </a:ext>
            </a:extLst>
          </p:cNvPr>
          <p:cNvSpPr/>
          <p:nvPr/>
        </p:nvSpPr>
        <p:spPr bwMode="auto">
          <a:xfrm>
            <a:off x="508862" y="4159442"/>
            <a:ext cx="4722931" cy="1022158"/>
          </a:xfrm>
          <a:prstGeom prst="round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2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DIFUSIÓN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2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del Producto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7F1AD8D-90C3-46D5-A9E0-7506499D2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050" y="955504"/>
            <a:ext cx="1842578" cy="1804423"/>
          </a:xfrm>
          <a:prstGeom prst="rect">
            <a:avLst/>
          </a:prstGeom>
        </p:spPr>
      </p:pic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39C50CFE-F9F7-4FB1-B885-EB5BF112BB08}"/>
              </a:ext>
            </a:extLst>
          </p:cNvPr>
          <p:cNvSpPr/>
          <p:nvPr/>
        </p:nvSpPr>
        <p:spPr bwMode="auto">
          <a:xfrm>
            <a:off x="1143000" y="2734723"/>
            <a:ext cx="2498716" cy="1022158"/>
          </a:xfrm>
          <a:prstGeom prst="roundRect">
            <a:avLst/>
          </a:prstGeom>
          <a:solidFill>
            <a:srgbClr val="DDDDDD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1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Apoyo con Subsidios de Planta</a:t>
            </a: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66D99BF8-2A4A-4988-B2B2-DBEAF6CAB356}"/>
              </a:ext>
            </a:extLst>
          </p:cNvPr>
          <p:cNvSpPr/>
          <p:nvPr/>
        </p:nvSpPr>
        <p:spPr bwMode="auto">
          <a:xfrm>
            <a:off x="5257800" y="4128016"/>
            <a:ext cx="3696106" cy="1022158"/>
          </a:xfrm>
          <a:prstGeom prst="roundRect">
            <a:avLst/>
          </a:prstGeom>
          <a:solidFill>
            <a:srgbClr val="DDDDDD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s-MX" b="1" dirty="0">
                <a:solidFill>
                  <a:schemeClr val="bg2"/>
                </a:solidFill>
                <a:latin typeface="Arial" charset="0"/>
              </a:rPr>
              <a:t>- Exhibición en las Agencias</a:t>
            </a:r>
          </a:p>
          <a:p>
            <a:pPr algn="ctr" eaLnBrk="1" hangingPunct="1"/>
            <a:r>
              <a:rPr lang="es-MX" b="1" dirty="0">
                <a:solidFill>
                  <a:schemeClr val="bg2"/>
                </a:solidFill>
                <a:latin typeface="Arial" charset="0"/>
              </a:rPr>
              <a:t>- Presentaciones / Eventos        - Consignación de Unidades</a:t>
            </a:r>
            <a:endParaRPr kumimoji="0" lang="es-MX" sz="1800" b="1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charset="0"/>
            </a:endParaRPr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01D06E54-0C38-4DFB-ACA9-4322D46E5212}"/>
              </a:ext>
            </a:extLst>
          </p:cNvPr>
          <p:cNvSpPr/>
          <p:nvPr/>
        </p:nvSpPr>
        <p:spPr bwMode="auto">
          <a:xfrm>
            <a:off x="1354744" y="5520105"/>
            <a:ext cx="2142046" cy="1022158"/>
          </a:xfrm>
          <a:prstGeom prst="roundRect">
            <a:avLst/>
          </a:prstGeom>
          <a:solidFill>
            <a:srgbClr val="DDDDDD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1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-Turismo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b="1" dirty="0">
                <a:solidFill>
                  <a:schemeClr val="bg2"/>
                </a:solidFill>
                <a:latin typeface="Arial" charset="0"/>
              </a:rPr>
              <a:t>- </a:t>
            </a:r>
            <a:r>
              <a:rPr kumimoji="0" lang="es-MX" sz="1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Personal</a:t>
            </a: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s-MX" b="1" dirty="0">
                <a:solidFill>
                  <a:schemeClr val="bg2"/>
                </a:solidFill>
                <a:latin typeface="Arial" charset="0"/>
              </a:rPr>
              <a:t>- Escolar</a:t>
            </a:r>
            <a:endParaRPr kumimoji="0" lang="es-MX" sz="1800" b="1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C6A0046-5D54-4A6B-87E2-25954052FBA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684" y="2400300"/>
            <a:ext cx="1752600" cy="17145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E4201B5-01BB-4CC8-960A-0C917A5659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62000"/>
                    </a14:imgEffect>
                    <a14:imgEffect>
                      <a14:brightnessContrast bright="6000" contras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347" y="3843319"/>
            <a:ext cx="3271011" cy="1626187"/>
          </a:xfrm>
          <a:prstGeom prst="rect">
            <a:avLst/>
          </a:prstGeom>
        </p:spPr>
      </p:pic>
      <p:grpSp>
        <p:nvGrpSpPr>
          <p:cNvPr id="39" name="Grupo 38">
            <a:extLst>
              <a:ext uri="{FF2B5EF4-FFF2-40B4-BE49-F238E27FC236}">
                <a16:creationId xmlns:a16="http://schemas.microsoft.com/office/drawing/2014/main" id="{C9012E74-BA63-4678-ABE4-1C89098371B4}"/>
              </a:ext>
            </a:extLst>
          </p:cNvPr>
          <p:cNvGrpSpPr/>
          <p:nvPr/>
        </p:nvGrpSpPr>
        <p:grpSpPr>
          <a:xfrm>
            <a:off x="1380134" y="5372476"/>
            <a:ext cx="2274315" cy="1243185"/>
            <a:chOff x="-734089" y="5676140"/>
            <a:chExt cx="2274315" cy="1205845"/>
          </a:xfrm>
        </p:grpSpPr>
        <p:pic>
          <p:nvPicPr>
            <p:cNvPr id="33" name="Imagen 32">
              <a:extLst>
                <a:ext uri="{FF2B5EF4-FFF2-40B4-BE49-F238E27FC236}">
                  <a16:creationId xmlns:a16="http://schemas.microsoft.com/office/drawing/2014/main" id="{DB164F1A-EA5B-4684-8285-FBF66D132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34089" y="5676140"/>
              <a:ext cx="2274315" cy="1205845"/>
            </a:xfrm>
            <a:prstGeom prst="rect">
              <a:avLst/>
            </a:prstGeom>
          </p:spPr>
        </p:pic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28AF1401-2FB9-45A3-BE56-36DC5ED2ECDA}"/>
                </a:ext>
              </a:extLst>
            </p:cNvPr>
            <p:cNvSpPr/>
            <p:nvPr/>
          </p:nvSpPr>
          <p:spPr bwMode="auto">
            <a:xfrm>
              <a:off x="-520682" y="6335211"/>
              <a:ext cx="467047" cy="13605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s-MX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Rectángulo 34">
              <a:extLst>
                <a:ext uri="{FF2B5EF4-FFF2-40B4-BE49-F238E27FC236}">
                  <a16:creationId xmlns:a16="http://schemas.microsoft.com/office/drawing/2014/main" id="{2F324B92-09C9-4D34-9C9B-C8F738A32829}"/>
                </a:ext>
              </a:extLst>
            </p:cNvPr>
            <p:cNvSpPr/>
            <p:nvPr/>
          </p:nvSpPr>
          <p:spPr bwMode="auto">
            <a:xfrm>
              <a:off x="400377" y="6306607"/>
              <a:ext cx="818824" cy="164659"/>
            </a:xfrm>
            <a:prstGeom prst="rect">
              <a:avLst/>
            </a:prstGeom>
            <a:solidFill>
              <a:srgbClr val="C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s-MX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43" name="Rectángulo 42">
            <a:extLst>
              <a:ext uri="{FF2B5EF4-FFF2-40B4-BE49-F238E27FC236}">
                <a16:creationId xmlns:a16="http://schemas.microsoft.com/office/drawing/2014/main" id="{6F2C1914-2A6B-40B1-9C70-9DE13DAD3C8F}"/>
              </a:ext>
            </a:extLst>
          </p:cNvPr>
          <p:cNvSpPr/>
          <p:nvPr/>
        </p:nvSpPr>
        <p:spPr bwMode="auto">
          <a:xfrm>
            <a:off x="0" y="1186949"/>
            <a:ext cx="9144000" cy="5491676"/>
          </a:xfrm>
          <a:prstGeom prst="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dirty="0">
                <a:latin typeface="Arial Rounded MT Bold" panose="020F0704030504030204" pitchFamily="34" charset="0"/>
              </a:rPr>
              <a:t>OLVIDEMOS YA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8800" dirty="0">
                <a:latin typeface="Arial Rounded MT Bold" panose="020F0704030504030204" pitchFamily="34" charset="0"/>
              </a:rPr>
              <a:t>NOVACAPRE</a:t>
            </a:r>
          </a:p>
        </p:txBody>
      </p:sp>
      <p:pic>
        <p:nvPicPr>
          <p:cNvPr id="51" name="Imagen 50">
            <a:extLst>
              <a:ext uri="{FF2B5EF4-FFF2-40B4-BE49-F238E27FC236}">
                <a16:creationId xmlns:a16="http://schemas.microsoft.com/office/drawing/2014/main" id="{AF4793FF-A362-4FC7-AFED-4873232619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12" y="1620709"/>
            <a:ext cx="6504065" cy="4422764"/>
          </a:xfrm>
          <a:prstGeom prst="rect">
            <a:avLst/>
          </a:prstGeom>
        </p:spPr>
      </p:pic>
      <p:sp>
        <p:nvSpPr>
          <p:cNvPr id="40" name="Rectángulo 39">
            <a:extLst>
              <a:ext uri="{FF2B5EF4-FFF2-40B4-BE49-F238E27FC236}">
                <a16:creationId xmlns:a16="http://schemas.microsoft.com/office/drawing/2014/main" id="{3DF8569C-21F9-4534-B12C-E5993EC8E3DE}"/>
              </a:ext>
            </a:extLst>
          </p:cNvPr>
          <p:cNvSpPr/>
          <p:nvPr/>
        </p:nvSpPr>
        <p:spPr bwMode="auto">
          <a:xfrm>
            <a:off x="4508" y="1178928"/>
            <a:ext cx="9144000" cy="5481664"/>
          </a:xfrm>
          <a:prstGeom prst="rect">
            <a:avLst/>
          </a:prstGeom>
          <a:ln w="57150">
            <a:solidFill>
              <a:srgbClr val="C00000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6000" b="1" dirty="0">
                <a:ln w="6600">
                  <a:solidFill>
                    <a:srgbClr val="C00000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rgbClr val="FFCC99">
                      <a:alpha val="40000"/>
                    </a:srgbClr>
                  </a:glow>
                  <a:outerShdw dist="38100" dir="2700000" algn="tl" rotWithShape="0">
                    <a:schemeClr val="accent2"/>
                  </a:outerShdw>
                </a:effectLst>
                <a:latin typeface="Arial Rounded MT Bold" panose="020F0704030504030204" pitchFamily="34" charset="0"/>
                <a:ea typeface="ＭＳ Ｐゴシック" panose="020B0600070205080204" pitchFamily="34" charset="-128"/>
                <a:cs typeface="DilleniaUPC" panose="02020603050405020304" pitchFamily="18" charset="-34"/>
              </a:rPr>
              <a:t>SOCIO ESTRATÉGICO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16600" b="1" dirty="0">
                <a:ln w="6600">
                  <a:solidFill>
                    <a:srgbClr val="C00000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  <a:outerShdw dist="38100" dir="2700000" algn="tl" rotWithShape="0">
                    <a:schemeClr val="accent2"/>
                  </a:outerShdw>
                </a:effectLst>
                <a:latin typeface="Arial Rounded MT Bold" panose="020F0704030504030204" pitchFamily="34" charset="0"/>
                <a:ea typeface="ＭＳ Ｐゴシック" panose="020B0600070205080204" pitchFamily="34" charset="-128"/>
                <a:cs typeface="DilleniaUPC" panose="02020603050405020304" pitchFamily="18" charset="-34"/>
              </a:rPr>
              <a:t>AYCO</a:t>
            </a: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11A3913E-022A-4BB8-9F2D-23DF6D6D55B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3711">
            <a:off x="6128974" y="2842672"/>
            <a:ext cx="3407126" cy="3488896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AF96C722-EA7F-4740-A547-773ED080C515}"/>
              </a:ext>
            </a:extLst>
          </p:cNvPr>
          <p:cNvGrpSpPr/>
          <p:nvPr/>
        </p:nvGrpSpPr>
        <p:grpSpPr>
          <a:xfrm>
            <a:off x="-1066800" y="-1280686"/>
            <a:ext cx="11567029" cy="10075133"/>
            <a:chOff x="-995058" y="-1520196"/>
            <a:chExt cx="11567029" cy="10075133"/>
          </a:xfrm>
        </p:grpSpPr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098741C2-17B6-4167-A5D1-64951700AA1E}"/>
                </a:ext>
              </a:extLst>
            </p:cNvPr>
            <p:cNvGrpSpPr/>
            <p:nvPr/>
          </p:nvGrpSpPr>
          <p:grpSpPr>
            <a:xfrm rot="20762349">
              <a:off x="-995058" y="-1520196"/>
              <a:ext cx="11567029" cy="10075133"/>
              <a:chOff x="-1119706" y="776210"/>
              <a:chExt cx="9960312" cy="6868944"/>
            </a:xfrm>
          </p:grpSpPr>
          <p:sp>
            <p:nvSpPr>
              <p:cNvPr id="24" name="Explosión: 8 puntos 23">
                <a:extLst>
                  <a:ext uri="{FF2B5EF4-FFF2-40B4-BE49-F238E27FC236}">
                    <a16:creationId xmlns:a16="http://schemas.microsoft.com/office/drawing/2014/main" id="{58EB4377-DFA4-444C-A3A1-7D030F18F0A8}"/>
                  </a:ext>
                </a:extLst>
              </p:cNvPr>
              <p:cNvSpPr/>
              <p:nvPr/>
            </p:nvSpPr>
            <p:spPr bwMode="auto">
              <a:xfrm rot="453612">
                <a:off x="-1119706" y="776210"/>
                <a:ext cx="9960312" cy="6868944"/>
              </a:xfrm>
              <a:prstGeom prst="irregularSeal1">
                <a:avLst/>
              </a:prstGeom>
              <a:solidFill>
                <a:srgbClr val="FFFF5B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MX" sz="5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Freestyle Script" panose="030804020302050B0404" pitchFamily="66" charset="0"/>
                </a:endParaRPr>
              </a:p>
            </p:txBody>
          </p:sp>
          <p:grpSp>
            <p:nvGrpSpPr>
              <p:cNvPr id="25" name="Grupo 24">
                <a:extLst>
                  <a:ext uri="{FF2B5EF4-FFF2-40B4-BE49-F238E27FC236}">
                    <a16:creationId xmlns:a16="http://schemas.microsoft.com/office/drawing/2014/main" id="{DE7B305B-4A69-4F1A-9C91-EFC6947A7706}"/>
                  </a:ext>
                </a:extLst>
              </p:cNvPr>
              <p:cNvGrpSpPr/>
              <p:nvPr/>
            </p:nvGrpSpPr>
            <p:grpSpPr>
              <a:xfrm rot="21425485">
                <a:off x="-217215" y="2717697"/>
                <a:ext cx="8136251" cy="2700910"/>
                <a:chOff x="-173878" y="2670975"/>
                <a:chExt cx="8136251" cy="2700910"/>
              </a:xfrm>
            </p:grpSpPr>
            <p:sp>
              <p:nvSpPr>
                <p:cNvPr id="26" name="CuadroTexto 25">
                  <a:extLst>
                    <a:ext uri="{FF2B5EF4-FFF2-40B4-BE49-F238E27FC236}">
                      <a16:creationId xmlns:a16="http://schemas.microsoft.com/office/drawing/2014/main" id="{C601055A-6187-43CB-94CE-8E80C44D62D8}"/>
                    </a:ext>
                  </a:extLst>
                </p:cNvPr>
                <p:cNvSpPr txBox="1"/>
                <p:nvPr/>
              </p:nvSpPr>
              <p:spPr>
                <a:xfrm rot="546210">
                  <a:off x="-173878" y="3221092"/>
                  <a:ext cx="7842750" cy="215079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9900" b="1" dirty="0">
                      <a:ln w="6600">
                        <a:solidFill>
                          <a:srgbClr val="C0000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228600">
                          <a:srgbClr val="FF0000">
                            <a:alpha val="40000"/>
                          </a:srgb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30</a:t>
                  </a:r>
                  <a:endParaRPr lang="es-MX" sz="4800" b="1" dirty="0">
                    <a:ln w="6600">
                      <a:solidFill>
                        <a:srgbClr val="C00000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228600">
                        <a:srgbClr val="FF0000">
                          <a:alpha val="40000"/>
                        </a:srgb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F36FA26D-01DF-4854-8C73-5EBADECEC01B}"/>
                    </a:ext>
                  </a:extLst>
                </p:cNvPr>
                <p:cNvSpPr txBox="1"/>
                <p:nvPr/>
              </p:nvSpPr>
              <p:spPr>
                <a:xfrm rot="582014">
                  <a:off x="119623" y="2670975"/>
                  <a:ext cx="7842750" cy="126949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MX" sz="6000" b="1" dirty="0">
                      <a:ln w="6600">
                        <a:solidFill>
                          <a:srgbClr val="0070C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101600">
                          <a:schemeClr val="accent1">
                            <a:satMod val="175000"/>
                            <a:alpha val="40000"/>
                          </a:scheme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 </a:t>
                  </a:r>
                  <a:r>
                    <a:rPr lang="es-MX" sz="11500" b="1" dirty="0">
                      <a:ln w="6600">
                        <a:solidFill>
                          <a:srgbClr val="C00000"/>
                        </a:solidFill>
                        <a:prstDash val="solid"/>
                      </a:ln>
                      <a:solidFill>
                        <a:schemeClr val="bg1"/>
                      </a:solidFill>
                      <a:effectLst>
                        <a:glow rad="228600">
                          <a:srgbClr val="FF0000">
                            <a:alpha val="40000"/>
                          </a:srgbClr>
                        </a:glow>
                        <a:outerShdw dist="38100" dir="2700000" algn="tl" rotWithShape="0">
                          <a:schemeClr val="accent2"/>
                        </a:outerShdw>
                      </a:effectLst>
                      <a:latin typeface="Freestyle Script" panose="030804020302050B0404" pitchFamily="66" charset="0"/>
                      <a:cs typeface="DilleniaUPC" panose="02020603050405020304" pitchFamily="18" charset="-34"/>
                    </a:rPr>
                    <a:t>OBJETIVO 2018</a:t>
                  </a:r>
                  <a:endParaRPr lang="es-MX" sz="19900" b="1" dirty="0">
                    <a:ln w="6600">
                      <a:solidFill>
                        <a:srgbClr val="C00000"/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glow rad="228600">
                        <a:srgbClr val="FF0000">
                          <a:alpha val="40000"/>
                        </a:srgbClr>
                      </a:glow>
                      <a:outerShdw dist="38100" dir="2700000" algn="tl" rotWithShape="0">
                        <a:schemeClr val="accent2"/>
                      </a:outerShdw>
                    </a:effectLst>
                    <a:latin typeface="Freestyle Script" panose="030804020302050B0404" pitchFamily="66" charset="0"/>
                    <a:cs typeface="DilleniaUPC" panose="02020603050405020304" pitchFamily="18" charset="-34"/>
                  </a:endParaRPr>
                </a:p>
              </p:txBody>
            </p:sp>
          </p:grpSp>
        </p:grp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395A6480-7D9E-4568-B52F-8B503D393303}"/>
                </a:ext>
              </a:extLst>
            </p:cNvPr>
            <p:cNvSpPr txBox="1"/>
            <p:nvPr/>
          </p:nvSpPr>
          <p:spPr>
            <a:xfrm rot="21134044">
              <a:off x="2882835" y="4326927"/>
              <a:ext cx="3695803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MX" sz="4800" b="1" dirty="0">
                  <a:ln w="6600">
                    <a:solidFill>
                      <a:srgbClr val="0070C0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 </a:t>
              </a:r>
              <a:r>
                <a:rPr lang="es-MX" sz="8000" b="1" dirty="0">
                  <a:ln w="6600">
                    <a:solidFill>
                      <a:srgbClr val="C00000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139700">
                      <a:srgbClr val="FF0000">
                        <a:alpha val="40000"/>
                      </a:srgbClr>
                    </a:glow>
                    <a:outerShdw dist="38100" dir="2700000" algn="tl" rotWithShape="0">
                      <a:schemeClr val="accent2"/>
                    </a:outerShdw>
                  </a:effectLst>
                  <a:latin typeface="Freestyle Script" panose="030804020302050B0404" pitchFamily="66" charset="0"/>
                  <a:cs typeface="DilleniaUPC" panose="02020603050405020304" pitchFamily="18" charset="-34"/>
                </a:rPr>
                <a:t>Unidades</a:t>
              </a:r>
              <a:endParaRPr lang="es-MX" sz="4000" b="1" dirty="0">
                <a:ln w="6600">
                  <a:solidFill>
                    <a:srgbClr val="C00000"/>
                  </a:solidFill>
                  <a:prstDash val="solid"/>
                </a:ln>
                <a:solidFill>
                  <a:schemeClr val="bg1"/>
                </a:solidFill>
                <a:effectLst>
                  <a:glow rad="139700">
                    <a:srgbClr val="FF0000">
                      <a:alpha val="40000"/>
                    </a:srgb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926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3" grpId="0" animBg="1"/>
      <p:bldP spid="14" grpId="0" animBg="1"/>
      <p:bldP spid="14" grpId="1" animBg="1"/>
      <p:bldP spid="16" grpId="0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43" grpId="0" animBg="1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3"/>
          <p:cNvSpPr>
            <a:spLocks noGrp="1"/>
          </p:cNvSpPr>
          <p:nvPr>
            <p:ph type="title"/>
          </p:nvPr>
        </p:nvSpPr>
        <p:spPr>
          <a:xfrm>
            <a:off x="43003" y="35928"/>
            <a:ext cx="672885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s-MX" sz="3600" b="1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rPr>
              <a:t>FAMILIA HINO</a:t>
            </a:r>
            <a:br>
              <a:rPr lang="es-MX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Crece la Familia, Crecen nuestros Clientes</a:t>
            </a:r>
            <a:endParaRPr lang="es-MX" sz="3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6D093F53-2477-4F05-8E0F-3958A511F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03" y="762000"/>
            <a:ext cx="8990196" cy="3473877"/>
          </a:xfrm>
          <a:prstGeom prst="roundRect">
            <a:avLst>
              <a:gd name="adj" fmla="val 3577"/>
            </a:avLst>
          </a:prstGeom>
          <a:noFill/>
          <a:ln w="38100">
            <a:noFill/>
            <a:round/>
            <a:headEnd/>
            <a:tailEnd/>
          </a:ln>
        </p:spPr>
        <p:txBody>
          <a:bodyPr anchor="t" anchorCtr="0"/>
          <a:lstStyle/>
          <a:p>
            <a:pPr algn="ctr">
              <a:defRPr/>
            </a:pPr>
            <a:endParaRPr lang="es-ES" altLang="ja-JP" sz="2000" b="1" dirty="0">
              <a:solidFill>
                <a:srgbClr val="E2F4FA"/>
              </a:solidFill>
              <a:effectLst>
                <a:glow rad="228600">
                  <a:srgbClr val="0C00A4"/>
                </a:glow>
              </a:effectLst>
              <a:cs typeface="Arial"/>
            </a:endParaRPr>
          </a:p>
          <a:p>
            <a:pPr algn="ctr">
              <a:defRPr/>
            </a:pPr>
            <a:r>
              <a:rPr lang="es-ES" altLang="ja-JP" sz="6600" b="1" dirty="0">
                <a:solidFill>
                  <a:srgbClr val="E2F4FA"/>
                </a:solidFill>
                <a:effectLst>
                  <a:glow rad="228600">
                    <a:srgbClr val="0C00A4"/>
                  </a:glow>
                </a:effectLst>
                <a:latin typeface="Freestyle Script" panose="030804020302050B0404" pitchFamily="66" charset="0"/>
                <a:cs typeface="Arial"/>
              </a:rPr>
              <a:t>¡GRACIAS POR SU APOYO!</a:t>
            </a:r>
            <a:endParaRPr lang="es-ES" altLang="ja-JP" sz="6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1BEE033-11F3-4839-91AF-CDFF71EA0C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6" t="15013" r="5071" b="10395"/>
          <a:stretch/>
        </p:blipFill>
        <p:spPr>
          <a:xfrm>
            <a:off x="30092" y="4495800"/>
            <a:ext cx="2895600" cy="154837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8FC1C07-C0A5-4A45-8584-19141E2D57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725261"/>
            <a:ext cx="4007016" cy="267553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58820CB-C6C4-42C3-A4F6-ED9C823645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17" y="3170695"/>
            <a:ext cx="4502258" cy="3001505"/>
          </a:xfrm>
          <a:prstGeom prst="rect">
            <a:avLst/>
          </a:prstGeom>
        </p:spPr>
      </p:pic>
      <p:pic>
        <p:nvPicPr>
          <p:cNvPr id="14" name="Imagen 3">
            <a:extLst>
              <a:ext uri="{FF2B5EF4-FFF2-40B4-BE49-F238E27FC236}">
                <a16:creationId xmlns:a16="http://schemas.microsoft.com/office/drawing/2014/main" id="{61B9DA68-2D23-429E-B129-CB10CD00919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874"/>
          <a:stretch/>
        </p:blipFill>
        <p:spPr bwMode="auto">
          <a:xfrm rot="21140344">
            <a:off x="2830490" y="2181402"/>
            <a:ext cx="4026992" cy="1902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35BA5C4-7A64-4247-BFFB-450CBF2CF1AD}"/>
              </a:ext>
            </a:extLst>
          </p:cNvPr>
          <p:cNvSpPr txBox="1"/>
          <p:nvPr/>
        </p:nvSpPr>
        <p:spPr>
          <a:xfrm>
            <a:off x="30092" y="1050867"/>
            <a:ext cx="9100997" cy="138499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Tal como hicimos con HV. . .</a:t>
            </a:r>
          </a:p>
          <a:p>
            <a:pPr algn="ctr"/>
            <a:r>
              <a:rPr lang="es-MX" sz="4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MANOS A LA OBRA!!!!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5A2C135-28C2-4993-A8F1-1A97052286E7}"/>
              </a:ext>
            </a:extLst>
          </p:cNvPr>
          <p:cNvSpPr txBox="1"/>
          <p:nvPr/>
        </p:nvSpPr>
        <p:spPr>
          <a:xfrm rot="21134044">
            <a:off x="481534" y="5964886"/>
            <a:ext cx="163858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36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 </a:t>
            </a:r>
            <a:r>
              <a:rPr lang="es-MX" sz="60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HV</a:t>
            </a:r>
            <a:endParaRPr lang="es-MX" sz="2800" b="1" dirty="0">
              <a:ln w="6600">
                <a:solidFill>
                  <a:srgbClr val="0070C0"/>
                </a:solidFill>
                <a:prstDash val="solid"/>
              </a:ln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  <a:latin typeface="Freestyle Script" panose="030804020302050B0404" pitchFamily="66" charset="0"/>
              <a:cs typeface="DilleniaUPC" panose="02020603050405020304" pitchFamily="18" charset="-34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8F9B0CA-E5CC-4159-A8FB-2667C8166E0B}"/>
              </a:ext>
            </a:extLst>
          </p:cNvPr>
          <p:cNvSpPr txBox="1"/>
          <p:nvPr/>
        </p:nvSpPr>
        <p:spPr>
          <a:xfrm rot="21134044">
            <a:off x="6171154" y="5933167"/>
            <a:ext cx="2206304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60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 </a:t>
            </a:r>
            <a:r>
              <a:rPr lang="es-MX" sz="6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S700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0747D89-8709-4A7A-8D24-7A3BCE2B99B7}"/>
              </a:ext>
            </a:extLst>
          </p:cNvPr>
          <p:cNvSpPr txBox="1"/>
          <p:nvPr/>
        </p:nvSpPr>
        <p:spPr>
          <a:xfrm rot="21134044">
            <a:off x="3346512" y="5913967"/>
            <a:ext cx="1885991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6000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 </a:t>
            </a:r>
            <a:r>
              <a:rPr lang="es-MX" sz="6000" b="1" dirty="0">
                <a:ln w="6600">
                  <a:solidFill>
                    <a:srgbClr val="C00000"/>
                  </a:solidFill>
                  <a:prstDash val="solid"/>
                </a:ln>
                <a:solidFill>
                  <a:schemeClr val="bg1"/>
                </a:solidFill>
                <a:effectLst>
                  <a:glow rad="139700">
                    <a:srgbClr val="FF0000">
                      <a:alpha val="40000"/>
                    </a:srgbClr>
                  </a:glow>
                  <a:outerShdw dist="38100" dir="2700000" algn="tl" rotWithShape="0">
                    <a:schemeClr val="accent2"/>
                  </a:outerShdw>
                </a:effectLst>
                <a:latin typeface="Freestyle Script" panose="030804020302050B0404" pitchFamily="66" charset="0"/>
                <a:cs typeface="DilleniaUPC" panose="02020603050405020304" pitchFamily="18" charset="-34"/>
              </a:rPr>
              <a:t>Buses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2CDD98B-4034-41AA-B6EF-63522BE417AE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051" y="1895765"/>
            <a:ext cx="1508443" cy="143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56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 animBg="1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1_標準デザイン">
  <a:themeElements>
    <a:clrScheme name="1_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3024</TotalTime>
  <Words>267</Words>
  <Application>Microsoft Office PowerPoint</Application>
  <PresentationFormat>Presentación en pantalla (4:3)</PresentationFormat>
  <Paragraphs>115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5</vt:i4>
      </vt:variant>
    </vt:vector>
  </HeadingPairs>
  <TitlesOfParts>
    <vt:vector size="18" baseType="lpstr">
      <vt:lpstr>MS PGothic</vt:lpstr>
      <vt:lpstr>Aharoni</vt:lpstr>
      <vt:lpstr>Arial</vt:lpstr>
      <vt:lpstr>Arial Narrow</vt:lpstr>
      <vt:lpstr>Arial Rounded MT Bold</vt:lpstr>
      <vt:lpstr>Bookman Old Style</vt:lpstr>
      <vt:lpstr>Calibri</vt:lpstr>
      <vt:lpstr>Calibri Light</vt:lpstr>
      <vt:lpstr>DilleniaUPC</vt:lpstr>
      <vt:lpstr>Freestyle Script</vt:lpstr>
      <vt:lpstr>1_標準デザイン</vt:lpstr>
      <vt:lpstr>1_Diseño personalizado</vt:lpstr>
      <vt:lpstr>Diseño personalizado</vt:lpstr>
      <vt:lpstr>HINO HÍBRIDOS Crece la Familia, Crecen nuestros Clientes</vt:lpstr>
      <vt:lpstr>HINO SERIE 700 Crece la Familia, Crecen nuestros Clientes</vt:lpstr>
      <vt:lpstr>HINO SERIE 700 Crece la Familia, Crecen nuestros Clientes</vt:lpstr>
      <vt:lpstr>BUSES Crece la Familia, Crecen nuestros Clientes</vt:lpstr>
      <vt:lpstr>FAMILIA HINO Crece la Familia, Crecen nuestros Clientes</vt:lpstr>
    </vt:vector>
  </TitlesOfParts>
  <Company>Hino Motors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ee</dc:creator>
  <cp:lastModifiedBy>Jessica Ishihara</cp:lastModifiedBy>
  <cp:revision>177</cp:revision>
  <cp:lastPrinted>2016-03-03T18:49:49Z</cp:lastPrinted>
  <dcterms:created xsi:type="dcterms:W3CDTF">2011-08-30T21:55:38Z</dcterms:created>
  <dcterms:modified xsi:type="dcterms:W3CDTF">2018-01-09T02:57:53Z</dcterms:modified>
</cp:coreProperties>
</file>